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3" r:id="rId4"/>
    <p:sldId id="286" r:id="rId5"/>
    <p:sldId id="278" r:id="rId6"/>
    <p:sldId id="279" r:id="rId7"/>
    <p:sldId id="283" r:id="rId8"/>
    <p:sldId id="284" r:id="rId9"/>
    <p:sldId id="264" r:id="rId10"/>
    <p:sldId id="266" r:id="rId11"/>
    <p:sldId id="265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1198"/>
    <a:srgbClr val="FF0066"/>
    <a:srgbClr val="169A52"/>
    <a:srgbClr val="FF00FF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1A7B-1B24-41D5-B0ED-882D4498DBCD}" type="datetimeFigureOut">
              <a:rPr lang="en-US" smtClean="0"/>
              <a:pPr/>
              <a:t>5/1/2013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D307A-798D-43BE-B4D5-F9FA58AF4B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package" Target="../embeddings/Microsoft_Office_PowerPoint_Presentation1.pptx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219200"/>
            <a:ext cx="7772400" cy="457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n w="18000">
                  <a:solidFill>
                    <a:srgbClr val="169A52"/>
                  </a:solidFill>
                  <a:prstDash val="solid"/>
                  <a:miter lim="800000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মাধ্যমিক জীব বিজ্ঞান</a:t>
            </a:r>
          </a:p>
          <a:p>
            <a:pPr algn="ctr"/>
            <a:r>
              <a:rPr lang="en-US" sz="4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endParaRPr lang="en-US" sz="4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</a:t>
            </a:r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bn-BD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ভাইরাসের গঠন, জনন বৈশি</a:t>
            </a:r>
            <a:r>
              <a:rPr lang="en-US" sz="4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ষ্ট্য</a:t>
            </a:r>
            <a:r>
              <a:rPr lang="bn-BD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এবং গুরুত্ব</a:t>
            </a:r>
          </a:p>
          <a:p>
            <a:pPr algn="ctr"/>
            <a:r>
              <a:rPr lang="bn-BD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৬ (উদ্ভিদের শ্রেণিবিন্যাস)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981200"/>
            <a:ext cx="7772400" cy="3505200"/>
          </a:xfrm>
          <a:prstGeom prst="rect">
            <a:avLst/>
          </a:prstGeom>
          <a:ln w="47625" cmpd="thinThick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914400" indent="-914400">
              <a:buFont typeface="+mj-lt"/>
              <a:buAutoNum type="arabicPeriod"/>
            </a:pP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 কী?</a:t>
            </a:r>
          </a:p>
          <a:p>
            <a:pPr marL="914400" indent="-914400">
              <a:buFont typeface="+mj-lt"/>
              <a:buAutoNum type="arabicPeriod"/>
            </a:pP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ভাইরাসের চিহ্নিত চিত্র অংকন কর।</a:t>
            </a:r>
          </a:p>
          <a:p>
            <a:pPr marL="914400" indent="-914400">
              <a:buFont typeface="+mj-lt"/>
              <a:buAutoNum type="arabicPeriod"/>
            </a:pP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ভাইরাসের গঠন </a:t>
            </a:r>
            <a:r>
              <a:rPr lang="bn-BD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</a:t>
            </a:r>
            <a:r>
              <a:rPr lang="en-US" sz="4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ষ্ট্য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উল্লেখ কর।</a:t>
            </a:r>
          </a:p>
          <a:p>
            <a:pPr marL="914400" indent="-914400">
              <a:buFont typeface="+mj-lt"/>
              <a:buAutoNum type="arabicPeriod"/>
            </a:pP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ভাইরাসের জনন </a:t>
            </a:r>
            <a:r>
              <a:rPr lang="bn-BD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</a:t>
            </a:r>
            <a:r>
              <a:rPr lang="en-US" sz="4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ষ্ট্য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ব্যাখ্যা কর।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432137"/>
            <a:ext cx="76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810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362200"/>
            <a:ext cx="8229600" cy="3429000"/>
          </a:xfrm>
          <a:prstGeom prst="rect">
            <a:avLst/>
          </a:prstGeom>
          <a:ln w="47625" cmpd="thinThick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জীবজগতের জন্য ভাইরাস যত না উপকারী তার চেয়ে বেশি অপকারী-এ উক্তিটির যথার্থতা মূল্যায়ন কর।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2432209"/>
            <a:ext cx="4876800" cy="221599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38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47800"/>
            <a:ext cx="8763000" cy="4495800"/>
          </a:xfrm>
          <a:prstGeom prst="rect">
            <a:avLst/>
          </a:prstGeom>
          <a:ln w="47625" cmpd="thinThick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rabicPeriod"/>
            </a:pP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ভাইরাসের গঠন বলতে পারবে।</a:t>
            </a:r>
            <a:endPara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ভাইরাসের চিহ্নিত চিত্র অংকন করতে পারবে। 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ভাইরাসের বংশবৃদ্ধি সম্পর্কে ব্যাখ্যা করতে পারবে। 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ভাইরাসের গুরুত্ব বলতে পারবে।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51137"/>
            <a:ext cx="76200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6600" b="1" dirty="0" smtClean="0">
                <a:ln/>
                <a:solidFill>
                  <a:srgbClr val="9F1198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ln/>
              <a:solidFill>
                <a:srgbClr val="9F1198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32766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তামাকের মোজাইক ভাইরাস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0" y="6727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ছবিগুলোতে </a:t>
            </a:r>
            <a:r>
              <a:rPr lang="en-US" sz="4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দেখা যাচ্ছে?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4273" name="Picture 1" descr="C:\Users\User\Pictures\structure%20of%20bacterioph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322" y="838200"/>
            <a:ext cx="2466878" cy="25103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4274" name="Picture 2" descr="C:\Users\User\Pictures\tm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1470" y="1066800"/>
            <a:ext cx="2233530" cy="223353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4275" name="Picture 3" descr="C:\Users\User\Pictures\183406E3FCDBAC8A26F2A1D98CB0D79CB1467E0B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914400"/>
            <a:ext cx="2466878" cy="24668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4276" name="Picture 4" descr="C:\Users\User\Pictures\AIDS_ribbon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6346" y="3895656"/>
            <a:ext cx="2442854" cy="25051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4277" name="Picture 5" descr="C:\Users\User\Pictures\AidsPatient2.jpg"/>
          <p:cNvPicPr>
            <a:picLocks noChangeAspect="1" noChangeArrowheads="1"/>
          </p:cNvPicPr>
          <p:nvPr/>
        </p:nvPicPr>
        <p:blipFill>
          <a:blip r:embed="rId6" cstate="print"/>
          <a:srcRect t="9170"/>
          <a:stretch>
            <a:fillRect/>
          </a:stretch>
        </p:blipFill>
        <p:spPr bwMode="auto">
          <a:xfrm>
            <a:off x="302342" y="3832530"/>
            <a:ext cx="2440858" cy="25682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4278" name="Picture 6" descr="C:\Users\User\Pictures\clip_image0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00424" y="3857624"/>
            <a:ext cx="2314576" cy="231457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733800" y="625858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HIV 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791200" y="2183565"/>
            <a:ext cx="1828800" cy="2623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447800" y="2183565"/>
            <a:ext cx="1957470" cy="26235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791200" y="5030293"/>
            <a:ext cx="1752600" cy="2514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600200" y="5029200"/>
            <a:ext cx="1752600" cy="2623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11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26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7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</a:t>
            </a: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bn-BD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ভাইরাসের</a:t>
            </a:r>
            <a:endParaRPr lang="en-US" sz="80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C:\Users\User\Pictures\bacterioph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600" y="939800"/>
            <a:ext cx="2489200" cy="4851400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24000" y="51137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ভাইরাসের গঠন</a:t>
            </a:r>
            <a:r>
              <a:rPr lang="en-US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</a:t>
            </a:r>
            <a:r>
              <a:rPr lang="en-US" sz="60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ষ্ট্য</a:t>
            </a:r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7" name="Object 1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638800" y="1295400"/>
          <a:ext cx="914400" cy="771525"/>
        </p:xfrm>
        <a:graphic>
          <a:graphicData uri="http://schemas.openxmlformats.org/presentationml/2006/ole">
            <p:oleObj spid="_x0000_s51201" name="Presentation" showAsIcon="1" r:id="rId5" imgW="914400" imgH="771480" progId="PowerPoint.Show.12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00" y="633478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ভাইরাস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800" y="183898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মাথা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0800" y="30581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কলার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0800" y="37439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লেজ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800" y="473458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স্পর্শক তন্তু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57912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স্পাইক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5791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বেস প্লেট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2" descr="E:\TTC-2\Images\microscope.png"/>
          <p:cNvPicPr>
            <a:picLocks noChangeAspect="1" noChangeArrowheads="1"/>
          </p:cNvPicPr>
          <p:nvPr/>
        </p:nvPicPr>
        <p:blipFill>
          <a:blip r:embed="rId6" cstate="print"/>
          <a:srcRect l="17857" r="17857"/>
          <a:stretch>
            <a:fillRect/>
          </a:stretch>
        </p:blipFill>
        <p:spPr bwMode="auto">
          <a:xfrm flipH="1">
            <a:off x="7239000" y="76199"/>
            <a:ext cx="1752600" cy="2726267"/>
          </a:xfrm>
          <a:prstGeom prst="rect">
            <a:avLst/>
          </a:prstGeom>
          <a:noFill/>
        </p:spPr>
      </p:pic>
      <p:cxnSp>
        <p:nvCxnSpPr>
          <p:cNvPr id="19" name="Straight Arrow Connector 18"/>
          <p:cNvCxnSpPr/>
          <p:nvPr/>
        </p:nvCxnSpPr>
        <p:spPr>
          <a:xfrm flipH="1">
            <a:off x="1981200" y="2057400"/>
            <a:ext cx="60960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1295400" y="3243590"/>
            <a:ext cx="1295400" cy="3301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1371600" y="3962400"/>
            <a:ext cx="1219200" cy="4319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1828800" y="4876800"/>
            <a:ext cx="762000" cy="3301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1371600" y="5181600"/>
            <a:ext cx="533400" cy="6096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90800" y="229618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ডিএনএ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1219200" y="2511823"/>
            <a:ext cx="1371600" cy="277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990600" y="5105400"/>
            <a:ext cx="152400" cy="685800"/>
          </a:xfrm>
          <a:prstGeom prst="straightConnector1">
            <a:avLst/>
          </a:prstGeom>
          <a:ln w="38100">
            <a:solidFill>
              <a:srgbClr val="169A5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ight Brace 47"/>
          <p:cNvSpPr/>
          <p:nvPr/>
        </p:nvSpPr>
        <p:spPr>
          <a:xfrm>
            <a:off x="3505200" y="1905000"/>
            <a:ext cx="914400" cy="37338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 rot="16200000">
            <a:off x="3919210" y="354839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ক্যাপাসিড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00600" y="2590800"/>
            <a:ext cx="4267200" cy="4038600"/>
          </a:xfrm>
          <a:prstGeom prst="rect">
            <a:avLst/>
          </a:prstGeom>
          <a:ln w="47625" cmpd="thinThick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অকোষীয়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 অংশে বিভক্ত- মাথা ও লেজ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মাথা ষড়ভুজাকৃতির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লেজ দণ্ডাকৃতির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ডিএনএ থাকে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নিউক্লিয়াস ও সাইটোপ্লাজম নেই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বিপাকক্রিয়া হয় না</a:t>
            </a:r>
          </a:p>
          <a:p>
            <a:pPr marL="579438" indent="-579438">
              <a:buFont typeface="+mj-lt"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জড়বস্তুর ন্যায় আচরণ</a:t>
            </a:r>
          </a:p>
          <a:p>
            <a:pPr marL="914400" indent="-914400">
              <a:buFont typeface="+mj-lt"/>
              <a:buAutoNum type="arabicPeriod"/>
            </a:pPr>
            <a:endPara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31" grpId="0"/>
      <p:bldP spid="48" grpId="0" animBg="1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81" name="Object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2743200"/>
          <a:ext cx="914400" cy="714375"/>
        </p:xfrm>
        <a:graphic>
          <a:graphicData uri="http://schemas.openxmlformats.org/presentationml/2006/ole">
            <p:oleObj spid="_x0000_s50181" name="Packager Shell Object" showAsIcon="1" r:id="rId3" imgW="914400" imgH="714240" progId="Package">
              <p:embed/>
            </p:oleObj>
          </a:graphicData>
        </a:graphic>
      </p:graphicFrame>
      <p:graphicFrame>
        <p:nvGraphicFramePr>
          <p:cNvPr id="50182" name="Object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4238625"/>
          <a:ext cx="914400" cy="714375"/>
        </p:xfrm>
        <a:graphic>
          <a:graphicData uri="http://schemas.openxmlformats.org/presentationml/2006/ole">
            <p:oleObj spid="_x0000_s50182" name="Packager Shell Object" showAsIcon="1" r:id="rId4" imgW="914400" imgH="714240" progId="Package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762000" y="51137"/>
            <a:ext cx="76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T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ভাইরাসের জনন </a:t>
            </a:r>
            <a:r>
              <a:rPr lang="bn-BD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</a:t>
            </a:r>
            <a:r>
              <a:rPr lang="en-US" sz="60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ষ্ট্য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5" cstate="print"/>
          <a:srcRect l="2270" t="3578" r="6420"/>
          <a:stretch>
            <a:fillRect/>
          </a:stretch>
        </p:blipFill>
        <p:spPr bwMode="auto">
          <a:xfrm>
            <a:off x="5181600" y="4003960"/>
            <a:ext cx="3525355" cy="23206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/>
          <a:srcRect l="10875" r="8816"/>
          <a:stretch>
            <a:fillRect/>
          </a:stretch>
        </p:blipFill>
        <p:spPr bwMode="auto">
          <a:xfrm>
            <a:off x="5181600" y="992196"/>
            <a:ext cx="3525354" cy="23405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rcRect l="10051" t="10976" r="9027"/>
          <a:stretch>
            <a:fillRect/>
          </a:stretch>
        </p:blipFill>
        <p:spPr bwMode="auto">
          <a:xfrm>
            <a:off x="434996" y="1013746"/>
            <a:ext cx="3527404" cy="23390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rcRect l="10456" t="3398" r="8428"/>
          <a:stretch>
            <a:fillRect/>
          </a:stretch>
        </p:blipFill>
        <p:spPr bwMode="auto">
          <a:xfrm>
            <a:off x="381000" y="3962400"/>
            <a:ext cx="3585349" cy="23909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Rectangle 23"/>
          <p:cNvSpPr/>
          <p:nvPr/>
        </p:nvSpPr>
        <p:spPr>
          <a:xfrm>
            <a:off x="381000" y="3429000"/>
            <a:ext cx="365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bn-BD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ব্যাকটেরিয়া কোষকে আক্রমণ করে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40775" y="3424535"/>
            <a:ext cx="40508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bn-BD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ডিএনএ অংশটি কোষের ভেতর ঢুকিয়ে দে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13905" y="6400800"/>
            <a:ext cx="3296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bn-BD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ব্যাকটেরিয়ার ডিএনএ ধ্বংস করে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105400" y="6396335"/>
            <a:ext cx="373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bn-BD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ব্যাকটেরিয়ার কোষপ্রাচীর নষ্ট করে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038600" y="2183273"/>
            <a:ext cx="1066800" cy="26527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038600" y="5257800"/>
            <a:ext cx="1066800" cy="26527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752600" y="1066800"/>
            <a:ext cx="8382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324600" y="1066800"/>
            <a:ext cx="1143000" cy="1066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Home 17">
            <a:hlinkClick r:id="" action="ppaction://hlinkshowjump?jump=endshow" highlightClick="1"/>
          </p:cNvPr>
          <p:cNvSpPr/>
          <p:nvPr/>
        </p:nvSpPr>
        <p:spPr>
          <a:xfrm>
            <a:off x="4419600" y="6324600"/>
            <a:ext cx="381000" cy="533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Action Button: Back or Previous 19">
            <a:hlinkClick r:id="" action="ppaction://hlinkshowjump?jump=previousslide" highlightClick="1"/>
          </p:cNvPr>
          <p:cNvSpPr/>
          <p:nvPr/>
        </p:nvSpPr>
        <p:spPr>
          <a:xfrm>
            <a:off x="0" y="6553200"/>
            <a:ext cx="4572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Action Button: Forward or Next 27">
            <a:hlinkClick r:id="" action="ppaction://hlinkshowjump?jump=nextslide" highlightClick="1"/>
          </p:cNvPr>
          <p:cNvSpPr/>
          <p:nvPr/>
        </p:nvSpPr>
        <p:spPr>
          <a:xfrm>
            <a:off x="8763000" y="6553200"/>
            <a:ext cx="381000" cy="304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15" grpId="0" animBg="1"/>
      <p:bldP spid="15" grpId="1" animBg="1"/>
      <p:bldP spid="16" grpId="0" animBg="1"/>
      <p:bldP spid="1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51137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ভাইরাসের গুরুত্ব </a:t>
            </a:r>
            <a:endParaRPr lang="en-US" sz="4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2706" name="Picture 2" descr="C:\Users\User\Pictures\clip_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3907356"/>
            <a:ext cx="2485120" cy="24172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2707" name="Picture 3" descr="C:\Users\User\Pictures\1-influenza-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914400"/>
            <a:ext cx="2455914" cy="24026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343400"/>
            <a:ext cx="2971800" cy="13716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2710" name="Picture 6" descr="C:\Users\User\Pictures\tm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914400"/>
            <a:ext cx="2436804" cy="24452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0" y="33528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তামাকের মোজাইক ভাইরাস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0" y="64109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HIV 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2800" y="33528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9F1198"/>
                </a:solidFill>
                <a:latin typeface="NikoshBAN" pitchFamily="2" charset="0"/>
                <a:cs typeface="NikoshBAN" pitchFamily="2" charset="0"/>
              </a:rPr>
              <a:t>ইনফ্লুয়েঞ্জা ভাইরাস</a:t>
            </a:r>
            <a:endParaRPr lang="en-US" sz="2800" b="1" dirty="0">
              <a:solidFill>
                <a:srgbClr val="9F1198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2711" name="Picture 7" descr="C:\Users\User\Pictures\imagesCAEZ3XS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952500"/>
            <a:ext cx="2676525" cy="1714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/>
          <p:cNvSpPr txBox="1"/>
          <p:nvPr/>
        </p:nvSpPr>
        <p:spPr>
          <a:xfrm>
            <a:off x="6096000" y="2819400"/>
            <a:ext cx="2743200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পোলিও আক্রান্ত শিশু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1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53200" y="3962400"/>
            <a:ext cx="220980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/>
          <p:nvPr/>
        </p:nvSpPr>
        <p:spPr>
          <a:xfrm>
            <a:off x="6019800" y="625858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পোলিও মাইলিটিস ভাইরাস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7696200" y="3342620"/>
            <a:ext cx="0" cy="54358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28600" y="57912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NikoshBAN" pitchFamily="2" charset="0"/>
              </a:rPr>
              <a:t>TMV 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ভাইরাস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447800" y="3733800"/>
            <a:ext cx="0" cy="60960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 animBg="1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Pictures\image_755_218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833" y="1981200"/>
            <a:ext cx="2734734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743200" y="464403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ভাইরাসের গুরুত্ব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4734580"/>
            <a:ext cx="167640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পোলিও টিকা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3730" name="Picture 2" descr="C:\Users\User\Pictures\gutibosonto.jpg"/>
          <p:cNvPicPr>
            <a:picLocks noChangeAspect="1" noChangeArrowheads="1"/>
          </p:cNvPicPr>
          <p:nvPr/>
        </p:nvPicPr>
        <p:blipFill>
          <a:blip r:embed="rId3" cstate="print"/>
          <a:srcRect t="2304" b="14746"/>
          <a:stretch>
            <a:fillRect/>
          </a:stretch>
        </p:blipFill>
        <p:spPr bwMode="auto">
          <a:xfrm>
            <a:off x="6400800" y="1981200"/>
            <a:ext cx="2518834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7010400" y="4724400"/>
            <a:ext cx="167640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বসন্ত টিকা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301471" y="1981200"/>
            <a:ext cx="2788708" cy="2590800"/>
            <a:chOff x="3276600" y="914400"/>
            <a:chExt cx="2952750" cy="2743200"/>
          </a:xfrm>
        </p:grpSpPr>
        <p:pic>
          <p:nvPicPr>
            <p:cNvPr id="73731" name="Picture 3" descr="C:\Users\User\Pictures\image_1193_29808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6600" y="914400"/>
              <a:ext cx="2952750" cy="27432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73732" name="Picture 4" descr="C:\Users\User\Pictures\261181_460842673941537_1652842991_q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95800" y="1524000"/>
              <a:ext cx="685800" cy="685800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/>
        </p:nvSpPr>
        <p:spPr>
          <a:xfrm>
            <a:off x="3886200" y="4734580"/>
            <a:ext cx="1905000" cy="52322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জলাতঙ্ক টিকা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87404"/>
            <a:ext cx="762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4800600"/>
            <a:ext cx="8686800" cy="1447800"/>
          </a:xfrm>
          <a:prstGeom prst="rect">
            <a:avLst/>
          </a:prstGeom>
          <a:ln w="47625" cmpd="thinThick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ভাইরাসকে জীব ও জড়ের যোগসূত্র বলে অভিহিত করা যায় কেন- দলীয় মতামত লিখ।</a:t>
            </a:r>
          </a:p>
        </p:txBody>
      </p:sp>
      <p:pic>
        <p:nvPicPr>
          <p:cNvPr id="74754" name="Picture 2" descr="C:\Users\User\Pictures\bacterioph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200" y="838200"/>
            <a:ext cx="1930400" cy="37623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4755" name="Picture 3" descr="C:\Users\User\Pictures\imagesCA4BHDE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24000"/>
            <a:ext cx="3276600" cy="26712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</TotalTime>
  <Words>207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Presentation</vt:lpstr>
      <vt:lpstr>Packager Shell Object</vt:lpstr>
      <vt:lpstr>Slide 1</vt:lpstr>
      <vt:lpstr>Slide 2</vt:lpstr>
      <vt:lpstr>Slide 3</vt:lpstr>
      <vt:lpstr> আজকের পাঠ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Nazmul Islam Khan</cp:lastModifiedBy>
  <cp:revision>363</cp:revision>
  <dcterms:created xsi:type="dcterms:W3CDTF">2012-11-08T03:14:01Z</dcterms:created>
  <dcterms:modified xsi:type="dcterms:W3CDTF">2013-05-01T14:30:49Z</dcterms:modified>
</cp:coreProperties>
</file>